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8" r:id="rId2"/>
  </p:sldMasterIdLst>
  <p:notesMasterIdLst>
    <p:notesMasterId r:id="rId9"/>
  </p:notesMasterIdLst>
  <p:sldIdLst>
    <p:sldId id="451" r:id="rId3"/>
    <p:sldId id="1182" r:id="rId4"/>
    <p:sldId id="1183" r:id="rId5"/>
    <p:sldId id="1184" r:id="rId6"/>
    <p:sldId id="1185" r:id="rId7"/>
    <p:sldId id="1181" r:id="rId8"/>
  </p:sldIdLst>
  <p:sldSz cx="9906000" cy="6858000" type="A4"/>
  <p:notesSz cx="6797675" cy="99266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BM Plex Sans" panose="020B0503050203000203" pitchFamily="34" charset="0"/>
      <p:regular r:id="rId14"/>
      <p:bold r:id="rId15"/>
      <p:italic r:id="rId16"/>
      <p:boldItalic r:id="rId17"/>
    </p:embeddedFont>
    <p:embeddedFont>
      <p:font typeface="IBM Plex Sans Bold" panose="020B0803050203000203" charset="0"/>
      <p:bold r:id="rId18"/>
    </p:embeddedFont>
    <p:embeddedFont>
      <p:font typeface="Oswald Medium" panose="00000600000000000000" pitchFamily="2" charset="-52"/>
      <p:regular r:id="rId19"/>
      <p:bold r:id="rId20"/>
    </p:embeddedFont>
    <p:embeddedFont>
      <p:font typeface="Oswald Regular" panose="020B0604020202020204" charset="-52"/>
      <p:regular r:id="rId21"/>
    </p:embeddedFont>
    <p:embeddedFont>
      <p:font typeface="Rubik" panose="020B0604020202020204" charset="-79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81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6" orient="horz" pos="3181" userDrawn="1">
          <p15:clr>
            <a:srgbClr val="A4A3A4"/>
          </p15:clr>
        </p15:guide>
        <p15:guide id="7" pos="398" userDrawn="1">
          <p15:clr>
            <a:srgbClr val="A4A3A4"/>
          </p15:clr>
        </p15:guide>
        <p15:guide id="10" orient="horz" pos="2409" userDrawn="1">
          <p15:clr>
            <a:srgbClr val="A4A3A4"/>
          </p15:clr>
        </p15:guide>
        <p15:guide id="11" orient="horz" pos="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НСОМАР" initials="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957"/>
    <a:srgbClr val="E1EBE3"/>
    <a:srgbClr val="E63946"/>
    <a:srgbClr val="53B782"/>
    <a:srgbClr val="3258B7"/>
    <a:srgbClr val="7C7C7C"/>
    <a:srgbClr val="F3A3A9"/>
    <a:srgbClr val="FADADC"/>
    <a:srgbClr val="FFFF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3260" autoAdjust="0"/>
  </p:normalViewPr>
  <p:slideViewPr>
    <p:cSldViewPr snapToGrid="0" showGuides="1">
      <p:cViewPr varScale="1">
        <p:scale>
          <a:sx n="111" d="100"/>
          <a:sy n="111" d="100"/>
        </p:scale>
        <p:origin x="954" y="102"/>
      </p:cViewPr>
      <p:guideLst>
        <p:guide pos="5819"/>
        <p:guide orient="horz" pos="3997"/>
        <p:guide orient="horz" pos="3181"/>
        <p:guide pos="398"/>
        <p:guide orient="horz" pos="2409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28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A1A6B-7131-4350-B5D5-0D1F40FA960F}" type="datetimeFigureOut">
              <a:rPr lang="ru-RU" smtClean="0"/>
              <a:t>03.09.2025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667F5-C661-47B6-8693-FEE95DF293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04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667F5-C661-47B6-8693-FEE95DF293E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64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667F5-C661-47B6-8693-FEE95DF293E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45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667F5-C661-47B6-8693-FEE95DF293E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09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667F5-C661-47B6-8693-FEE95DF293E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04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F542CB-412C-3C08-238C-EEB2DFD25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35"/>
          <a:stretch/>
        </p:blipFill>
        <p:spPr>
          <a:xfrm>
            <a:off x="-1" y="1"/>
            <a:ext cx="990600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83EA38-3398-3808-21E9-A66ACBE045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0099" y="2649322"/>
            <a:ext cx="7429500" cy="2387600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383744"/>
                </a:solidFill>
                <a:latin typeface="Oswald Medium" panose="02000603000000000000" pitchFamily="2" charset="-52"/>
              </a:defRPr>
            </a:lvl1pPr>
          </a:lstStyle>
          <a:p>
            <a:r>
              <a:rPr lang="ru-RU" dirty="0"/>
              <a:t>ТЕМА АНАЛИТИЧЕСКОГО ОТЧЕТА В ОДНУ, ДВЕ, А БЫТЬ МОЖЕТ И В ТРИ СТРОКИ, НО НЕ БОЛЕЕ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CFB6D8-135D-EEDC-4EB3-B4BDF2E925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0099" y="5128997"/>
            <a:ext cx="5151823" cy="774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505259"/>
                </a:solidFill>
                <a:latin typeface="Rubik" pitchFamily="2" charset="-79"/>
                <a:cs typeface="Rubik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в одну, две или три строки, но тут так же важно не превысить количество строк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AB6480-72FF-8B8C-FE67-7943766B3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53733" y="1080997"/>
            <a:ext cx="1792879" cy="3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49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18EC4C-3CD9-D481-87AA-D5439803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6886201" cy="540000"/>
          </a:xfrm>
          <a:prstGeom prst="rect">
            <a:avLst/>
          </a:prstGeom>
        </p:spPr>
        <p:txBody>
          <a:bodyPr anchor="ctr"/>
          <a:lstStyle>
            <a:lvl1pPr>
              <a:defRPr lang="en-US" sz="2500" dirty="0">
                <a:solidFill>
                  <a:srgbClr val="383744"/>
                </a:solidFill>
                <a:latin typeface="Oswald Medium" panose="02000603000000000000" pitchFamily="2" charset="-52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D92D35-9871-93B2-E045-083AD2091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00000" y="540000"/>
            <a:ext cx="1233590" cy="26825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4362E8-5EF8-387C-B956-FF9BE64B72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82575" y="1655063"/>
            <a:ext cx="3775553" cy="4654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850">
                <a:solidFill>
                  <a:srgbClr val="25272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6C4E10F-B972-E2DB-41A9-4CBC2A54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288" y="363925"/>
            <a:ext cx="637712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ADAEB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7DC40DB1-8545-4DA7-B196-4013CE0166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7">
            <a:extLst>
              <a:ext uri="{FF2B5EF4-FFF2-40B4-BE49-F238E27FC236}">
                <a16:creationId xmlns:a16="http://schemas.microsoft.com/office/drawing/2014/main" id="{8E6470AF-D98F-FBFA-F415-9261D52538BB}"/>
              </a:ext>
            </a:extLst>
          </p:cNvPr>
          <p:cNvSpPr txBox="1">
            <a:spLocks/>
          </p:cNvSpPr>
          <p:nvPr userDrawn="1"/>
        </p:nvSpPr>
        <p:spPr>
          <a:xfrm>
            <a:off x="8257856" y="6492447"/>
            <a:ext cx="1153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ADAEB2"/>
                </a:solidFill>
              </a:rPr>
              <a:t>www.insomar.ru</a:t>
            </a:r>
          </a:p>
        </p:txBody>
      </p:sp>
      <p:sp>
        <p:nvSpPr>
          <p:cNvPr id="18" name="Нижний колонтитул 7">
            <a:extLst>
              <a:ext uri="{FF2B5EF4-FFF2-40B4-BE49-F238E27FC236}">
                <a16:creationId xmlns:a16="http://schemas.microsoft.com/office/drawing/2014/main" id="{765CD9F4-5F11-FB3E-ADB7-F08EACFD4315}"/>
              </a:ext>
            </a:extLst>
          </p:cNvPr>
          <p:cNvSpPr txBox="1">
            <a:spLocks/>
          </p:cNvSpPr>
          <p:nvPr userDrawn="1"/>
        </p:nvSpPr>
        <p:spPr>
          <a:xfrm>
            <a:off x="4299220" y="6486439"/>
            <a:ext cx="1307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+7 499 409-20-62</a:t>
            </a:r>
          </a:p>
        </p:txBody>
      </p:sp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id="{8DD2D22F-855B-430F-A728-3FB247BD635B}"/>
              </a:ext>
            </a:extLst>
          </p:cNvPr>
          <p:cNvSpPr txBox="1">
            <a:spLocks/>
          </p:cNvSpPr>
          <p:nvPr userDrawn="1"/>
        </p:nvSpPr>
        <p:spPr>
          <a:xfrm>
            <a:off x="375790" y="6483930"/>
            <a:ext cx="295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Москва, ул. Мясницкая д. 46 стр. 1</a:t>
            </a:r>
          </a:p>
        </p:txBody>
      </p:sp>
    </p:spTree>
    <p:extLst>
      <p:ext uri="{BB962C8B-B14F-4D97-AF65-F5344CB8AC3E}">
        <p14:creationId xmlns:p14="http://schemas.microsoft.com/office/powerpoint/2010/main" val="207547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97BCED-6C53-C4CD-858D-2890177458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05584" y="1655063"/>
            <a:ext cx="3275294" cy="4654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850">
                <a:solidFill>
                  <a:srgbClr val="25272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BD0F43-B396-17F4-CC0A-E0F6CC5A18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25125" y="1655063"/>
            <a:ext cx="3275294" cy="4654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850">
                <a:solidFill>
                  <a:srgbClr val="25272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98A62A-7E9B-8209-2F7F-BE453F5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6886201" cy="540000"/>
          </a:xfrm>
          <a:prstGeom prst="rect">
            <a:avLst/>
          </a:prstGeom>
        </p:spPr>
        <p:txBody>
          <a:bodyPr anchor="ctr"/>
          <a:lstStyle>
            <a:lvl1pPr>
              <a:defRPr lang="en-US" sz="2500" dirty="0">
                <a:solidFill>
                  <a:srgbClr val="383744"/>
                </a:solidFill>
                <a:latin typeface="Oswald Medium" panose="02000603000000000000" pitchFamily="2" charset="-52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C726A8-BD57-A243-D384-592FA4A046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00000" y="540000"/>
            <a:ext cx="1233590" cy="26825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C38BBF7-1112-CD70-8F53-4B42628D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288" y="363925"/>
            <a:ext cx="637712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ADAEB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7DC40DB1-8545-4DA7-B196-4013CE0166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Нижний колонтитул 7">
            <a:extLst>
              <a:ext uri="{FF2B5EF4-FFF2-40B4-BE49-F238E27FC236}">
                <a16:creationId xmlns:a16="http://schemas.microsoft.com/office/drawing/2014/main" id="{C08FC924-F3EC-B3BA-F5D9-4CEAA828617C}"/>
              </a:ext>
            </a:extLst>
          </p:cNvPr>
          <p:cNvSpPr txBox="1">
            <a:spLocks/>
          </p:cNvSpPr>
          <p:nvPr userDrawn="1"/>
        </p:nvSpPr>
        <p:spPr>
          <a:xfrm>
            <a:off x="8257856" y="6492447"/>
            <a:ext cx="1153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ADAEB2"/>
                </a:solidFill>
              </a:rPr>
              <a:t>www.insomar.ru</a:t>
            </a:r>
          </a:p>
        </p:txBody>
      </p:sp>
      <p:sp>
        <p:nvSpPr>
          <p:cNvPr id="4" name="Нижний колонтитул 7">
            <a:extLst>
              <a:ext uri="{FF2B5EF4-FFF2-40B4-BE49-F238E27FC236}">
                <a16:creationId xmlns:a16="http://schemas.microsoft.com/office/drawing/2014/main" id="{201CC22D-22AF-FE37-1480-6D311AB9BDFD}"/>
              </a:ext>
            </a:extLst>
          </p:cNvPr>
          <p:cNvSpPr txBox="1">
            <a:spLocks/>
          </p:cNvSpPr>
          <p:nvPr userDrawn="1"/>
        </p:nvSpPr>
        <p:spPr>
          <a:xfrm>
            <a:off x="4299220" y="6486439"/>
            <a:ext cx="1307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+7 499 409-20-62</a:t>
            </a:r>
          </a:p>
        </p:txBody>
      </p:sp>
      <p:sp>
        <p:nvSpPr>
          <p:cNvPr id="13" name="Нижний колонтитул 7">
            <a:extLst>
              <a:ext uri="{FF2B5EF4-FFF2-40B4-BE49-F238E27FC236}">
                <a16:creationId xmlns:a16="http://schemas.microsoft.com/office/drawing/2014/main" id="{95236F10-62D0-49F2-AA54-4E84592C5A53}"/>
              </a:ext>
            </a:extLst>
          </p:cNvPr>
          <p:cNvSpPr txBox="1">
            <a:spLocks/>
          </p:cNvSpPr>
          <p:nvPr userDrawn="1"/>
        </p:nvSpPr>
        <p:spPr>
          <a:xfrm>
            <a:off x="375790" y="6483930"/>
            <a:ext cx="295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Москва, ул. Мясницкая д. 46 стр. 1</a:t>
            </a:r>
          </a:p>
        </p:txBody>
      </p:sp>
    </p:spTree>
    <p:extLst>
      <p:ext uri="{BB962C8B-B14F-4D97-AF65-F5344CB8AC3E}">
        <p14:creationId xmlns:p14="http://schemas.microsoft.com/office/powerpoint/2010/main" val="1952477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6B8BA9C-D7E1-491D-FBEE-A48AC757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6886201" cy="540000"/>
          </a:xfrm>
          <a:prstGeom prst="rect">
            <a:avLst/>
          </a:prstGeom>
        </p:spPr>
        <p:txBody>
          <a:bodyPr anchor="ctr"/>
          <a:lstStyle>
            <a:lvl1pPr>
              <a:defRPr sz="2500">
                <a:solidFill>
                  <a:srgbClr val="383744"/>
                </a:solidFill>
                <a:latin typeface="Oswald Medium" panose="02000603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EF1DB8-3EFB-D040-DF03-9FA160ED4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00000" y="540000"/>
            <a:ext cx="1233590" cy="26825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FCF07EF-B0FE-99E9-D1E6-E95AC675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288" y="363925"/>
            <a:ext cx="637712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ADAEB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7DC40DB1-8545-4DA7-B196-4013CE0166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Нижний колонтитул 7">
            <a:extLst>
              <a:ext uri="{FF2B5EF4-FFF2-40B4-BE49-F238E27FC236}">
                <a16:creationId xmlns:a16="http://schemas.microsoft.com/office/drawing/2014/main" id="{99866DB5-B0DB-39A4-9E74-5C5510432E28}"/>
              </a:ext>
            </a:extLst>
          </p:cNvPr>
          <p:cNvSpPr txBox="1">
            <a:spLocks/>
          </p:cNvSpPr>
          <p:nvPr userDrawn="1"/>
        </p:nvSpPr>
        <p:spPr>
          <a:xfrm>
            <a:off x="8257856" y="6492447"/>
            <a:ext cx="1153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ADAEB2"/>
                </a:solidFill>
              </a:rPr>
              <a:t>www.insomar.ru</a:t>
            </a:r>
          </a:p>
        </p:txBody>
      </p:sp>
      <p:sp>
        <p:nvSpPr>
          <p:cNvPr id="4" name="Нижний колонтитул 7">
            <a:extLst>
              <a:ext uri="{FF2B5EF4-FFF2-40B4-BE49-F238E27FC236}">
                <a16:creationId xmlns:a16="http://schemas.microsoft.com/office/drawing/2014/main" id="{565B26DB-26B0-2926-8404-C462E5EEC6B3}"/>
              </a:ext>
            </a:extLst>
          </p:cNvPr>
          <p:cNvSpPr txBox="1">
            <a:spLocks/>
          </p:cNvSpPr>
          <p:nvPr userDrawn="1"/>
        </p:nvSpPr>
        <p:spPr>
          <a:xfrm>
            <a:off x="4299220" y="6486439"/>
            <a:ext cx="1307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+7 499 409-20-62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F4576A-2757-410C-8EAB-EAA3A9355B25}"/>
              </a:ext>
            </a:extLst>
          </p:cNvPr>
          <p:cNvSpPr txBox="1">
            <a:spLocks/>
          </p:cNvSpPr>
          <p:nvPr userDrawn="1"/>
        </p:nvSpPr>
        <p:spPr>
          <a:xfrm>
            <a:off x="375790" y="6483930"/>
            <a:ext cx="295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Москва, ул. Мясницкая д. 46 стр. 1</a:t>
            </a:r>
          </a:p>
        </p:txBody>
      </p:sp>
    </p:spTree>
    <p:extLst>
      <p:ext uri="{BB962C8B-B14F-4D97-AF65-F5344CB8AC3E}">
        <p14:creationId xmlns:p14="http://schemas.microsoft.com/office/powerpoint/2010/main" val="87478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5B2925-656D-B706-28AE-B22ED28C1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457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C54366-A31C-43CC-E48E-BD0AEEDED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00000" y="540000"/>
            <a:ext cx="1233590" cy="2682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D073AB-C748-B56F-F1C8-34E2F13698FE}"/>
              </a:ext>
            </a:extLst>
          </p:cNvPr>
          <p:cNvSpPr txBox="1"/>
          <p:nvPr userDrawn="1"/>
        </p:nvSpPr>
        <p:spPr>
          <a:xfrm>
            <a:off x="540000" y="540000"/>
            <a:ext cx="14141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rgbClr val="383744"/>
                </a:solidFill>
                <a:latin typeface="Oswald Medium" panose="02000603000000000000" pitchFamily="2" charset="-52"/>
              </a:rPr>
              <a:t>Контакты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F576CFB-BE6B-FE66-3A12-5A5E32E804E2}"/>
              </a:ext>
            </a:extLst>
          </p:cNvPr>
          <p:cNvGrpSpPr/>
          <p:nvPr userDrawn="1"/>
        </p:nvGrpSpPr>
        <p:grpSpPr>
          <a:xfrm>
            <a:off x="2596942" y="2000548"/>
            <a:ext cx="4218554" cy="1824391"/>
            <a:chOff x="6451840" y="3443597"/>
            <a:chExt cx="4372883" cy="189113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00A8CD-23DF-552E-E99E-FB64360EE384}"/>
                </a:ext>
              </a:extLst>
            </p:cNvPr>
            <p:cNvSpPr txBox="1"/>
            <p:nvPr/>
          </p:nvSpPr>
          <p:spPr>
            <a:xfrm>
              <a:off x="6451840" y="3443597"/>
              <a:ext cx="640066" cy="1499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rgbClr val="E51F33"/>
                  </a:solidFill>
                  <a:latin typeface="Oswald Regular" panose="02000503000000000000" pitchFamily="2" charset="-52"/>
                </a:rPr>
                <a:t>“</a:t>
              </a:r>
              <a:endParaRPr lang="ru-RU" sz="8800" dirty="0">
                <a:solidFill>
                  <a:srgbClr val="E51F33"/>
                </a:solidFill>
                <a:latin typeface="Oswald Regular" panose="02000503000000000000" pitchFamily="2" charset="-52"/>
              </a:endParaRPr>
            </a:p>
          </p:txBody>
        </p:sp>
        <p:sp>
          <p:nvSpPr>
            <p:cNvPr id="12" name="Подзаголовок 2">
              <a:extLst>
                <a:ext uri="{FF2B5EF4-FFF2-40B4-BE49-F238E27FC236}">
                  <a16:creationId xmlns:a16="http://schemas.microsoft.com/office/drawing/2014/main" id="{4CB36E1E-41CF-3366-B172-B5BFFA1E1BC8}"/>
                </a:ext>
              </a:extLst>
            </p:cNvPr>
            <p:cNvSpPr txBox="1">
              <a:spLocks/>
            </p:cNvSpPr>
            <p:nvPr/>
          </p:nvSpPr>
          <p:spPr>
            <a:xfrm>
              <a:off x="6872227" y="3701153"/>
              <a:ext cx="3362670" cy="12003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ru-RU" sz="1600" dirty="0">
                  <a:solidFill>
                    <a:srgbClr val="E51F33"/>
                  </a:solidFill>
                  <a:latin typeface="Rubik" pitchFamily="2" charset="-79"/>
                  <a:cs typeface="Rubik" pitchFamily="2" charset="-79"/>
                </a:rPr>
                <a:t>Знать — чтобы предвидеть, предвидеть — чтобы действовать</a:t>
              </a:r>
            </a:p>
            <a:p>
              <a:pPr marL="0" indent="0" algn="just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endParaRPr lang="ru-RU" sz="100" dirty="0">
                <a:solidFill>
                  <a:srgbClr val="E51F33"/>
                </a:solidFill>
                <a:latin typeface="Rubik" pitchFamily="2" charset="-79"/>
                <a:cs typeface="Rubik" pitchFamily="2" charset="-79"/>
              </a:endParaRPr>
            </a:p>
            <a:p>
              <a:pPr marL="0" indent="0" algn="r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ru-RU" sz="1600" dirty="0">
                  <a:solidFill>
                    <a:srgbClr val="E51F33"/>
                  </a:solidFill>
                  <a:latin typeface="Rubik" pitchFamily="2" charset="-79"/>
                  <a:cs typeface="Rubik" pitchFamily="2" charset="-79"/>
                </a:rPr>
                <a:t>О. Конт</a:t>
              </a:r>
            </a:p>
            <a:p>
              <a:pPr marL="0" indent="0" algn="just">
                <a:lnSpc>
                  <a:spcPts val="2500"/>
                </a:lnSpc>
                <a:buFont typeface="Arial" panose="020B0604020202020204" pitchFamily="34" charset="0"/>
                <a:buNone/>
              </a:pPr>
              <a:endParaRPr lang="ru-RU" sz="3200" dirty="0">
                <a:solidFill>
                  <a:srgbClr val="DC2337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ED1106-9217-15F5-60E5-071DFABC576D}"/>
                </a:ext>
              </a:extLst>
            </p:cNvPr>
            <p:cNvSpPr txBox="1"/>
            <p:nvPr/>
          </p:nvSpPr>
          <p:spPr>
            <a:xfrm>
              <a:off x="10184657" y="3835261"/>
              <a:ext cx="640066" cy="1499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rgbClr val="E51F33"/>
                  </a:solidFill>
                  <a:latin typeface="Oswald Regular" panose="02000503000000000000" pitchFamily="2" charset="-52"/>
                </a:rPr>
                <a:t>”</a:t>
              </a:r>
              <a:endParaRPr lang="ru-RU" sz="8800" dirty="0">
                <a:solidFill>
                  <a:srgbClr val="E51F33"/>
                </a:solidFill>
                <a:latin typeface="Oswald Regular" panose="02000503000000000000" pitchFamily="2" charset="-52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654321A-76A9-4F69-227F-056CB957D588}"/>
              </a:ext>
            </a:extLst>
          </p:cNvPr>
          <p:cNvSpPr txBox="1"/>
          <p:nvPr userDrawn="1"/>
        </p:nvSpPr>
        <p:spPr>
          <a:xfrm>
            <a:off x="520705" y="5262171"/>
            <a:ext cx="205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C2337"/>
              </a:buClr>
              <a:buSzPct val="100000"/>
            </a:pPr>
            <a:r>
              <a:rPr lang="en-US" sz="1200" dirty="0">
                <a:solidFill>
                  <a:srgbClr val="383744"/>
                </a:solidFill>
                <a:latin typeface="Rubik" pitchFamily="2" charset="-79"/>
                <a:cs typeface="Rubik" pitchFamily="2" charset="-79"/>
              </a:rPr>
              <a:t>www.insomar.ru</a:t>
            </a:r>
          </a:p>
          <a:p>
            <a:pPr>
              <a:buClr>
                <a:srgbClr val="DC2337"/>
              </a:buClr>
              <a:buSzPct val="100000"/>
            </a:pPr>
            <a:r>
              <a:rPr lang="en-US" sz="1200" dirty="0">
                <a:solidFill>
                  <a:srgbClr val="383744"/>
                </a:solidFill>
                <a:latin typeface="Rubik" pitchFamily="2" charset="-79"/>
                <a:cs typeface="Rubik" pitchFamily="2" charset="-79"/>
              </a:rPr>
              <a:t>info@insomar.ru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8722CA-BECE-3D2F-6C7A-791DBBE83831}"/>
              </a:ext>
            </a:extLst>
          </p:cNvPr>
          <p:cNvSpPr txBox="1"/>
          <p:nvPr userDrawn="1"/>
        </p:nvSpPr>
        <p:spPr>
          <a:xfrm>
            <a:off x="534253" y="6129041"/>
            <a:ext cx="3362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buClr>
                <a:srgbClr val="DC2337"/>
              </a:buClr>
              <a:buSzPct val="100000"/>
            </a:pPr>
            <a:r>
              <a:rPr lang="ru-RU" sz="1200" kern="1200" dirty="0">
                <a:solidFill>
                  <a:srgbClr val="383744"/>
                </a:solidFill>
                <a:latin typeface="Rubik" pitchFamily="2" charset="-79"/>
                <a:ea typeface="+mn-ea"/>
                <a:cs typeface="Rubik" pitchFamily="2" charset="-79"/>
              </a:rPr>
              <a:t>Москва, ул. Мясницкая д. 46 стр.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5E7DB-3571-8D38-8143-0CE5C8D2AFC0}"/>
              </a:ext>
            </a:extLst>
          </p:cNvPr>
          <p:cNvSpPr txBox="1"/>
          <p:nvPr userDrawn="1"/>
        </p:nvSpPr>
        <p:spPr>
          <a:xfrm>
            <a:off x="529583" y="4707812"/>
            <a:ext cx="421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C2337"/>
              </a:buClr>
              <a:buSzPct val="100000"/>
            </a:pPr>
            <a:r>
              <a:rPr lang="ru-RU" dirty="0">
                <a:solidFill>
                  <a:srgbClr val="383744"/>
                </a:solidFill>
                <a:latin typeface="IBM Plex Sans Bold" panose="020B0803050203000203" pitchFamily="34" charset="0"/>
                <a:cs typeface="Rubik Medium" pitchFamily="2" charset="-79"/>
              </a:rPr>
              <a:t>+7 499 409-20-62</a:t>
            </a:r>
          </a:p>
        </p:txBody>
      </p:sp>
    </p:spTree>
    <p:extLst>
      <p:ext uri="{BB962C8B-B14F-4D97-AF65-F5344CB8AC3E}">
        <p14:creationId xmlns:p14="http://schemas.microsoft.com/office/powerpoint/2010/main" val="4114443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8328" y="3250720"/>
            <a:ext cx="8873072" cy="1245080"/>
          </a:xfrm>
          <a:prstGeom prst="rect">
            <a:avLst/>
          </a:prstGeom>
        </p:spPr>
        <p:txBody>
          <a:bodyPr anchor="t"/>
          <a:lstStyle>
            <a:lvl1pPr algn="l">
              <a:defRPr sz="3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09960" y="4594319"/>
            <a:ext cx="539136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920" y="396578"/>
            <a:ext cx="2795208" cy="7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8288" y="363925"/>
            <a:ext cx="637712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ADAEB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7DC40DB1-8545-4DA7-B196-4013CE0166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58893E-08D9-C1BC-58CE-A1B979F6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6886201" cy="540000"/>
          </a:xfrm>
          <a:prstGeom prst="rect">
            <a:avLst/>
          </a:prstGeom>
        </p:spPr>
        <p:txBody>
          <a:bodyPr anchor="ctr"/>
          <a:lstStyle>
            <a:lvl1pPr>
              <a:defRPr sz="2500">
                <a:solidFill>
                  <a:srgbClr val="383744"/>
                </a:solidFill>
                <a:latin typeface="Oswald Medium" panose="02000603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FB1C85-1B3F-4DF3-60AF-CDF936CFF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72" y="1655063"/>
            <a:ext cx="3775553" cy="4654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850">
                <a:solidFill>
                  <a:srgbClr val="25272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36ABFB-A15B-8E07-9FD1-CA860A47F5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20000" y="540000"/>
            <a:ext cx="1233590" cy="268254"/>
          </a:xfrm>
          <a:prstGeom prst="rect">
            <a:avLst/>
          </a:prstGeom>
        </p:spPr>
      </p:pic>
      <p:sp>
        <p:nvSpPr>
          <p:cNvPr id="2" name="Нижний колонтитул 7">
            <a:extLst>
              <a:ext uri="{FF2B5EF4-FFF2-40B4-BE49-F238E27FC236}">
                <a16:creationId xmlns:a16="http://schemas.microsoft.com/office/drawing/2014/main" id="{4E250DE5-1511-AE27-2033-A3BB0BF4CD63}"/>
              </a:ext>
            </a:extLst>
          </p:cNvPr>
          <p:cNvSpPr txBox="1">
            <a:spLocks/>
          </p:cNvSpPr>
          <p:nvPr userDrawn="1"/>
        </p:nvSpPr>
        <p:spPr>
          <a:xfrm>
            <a:off x="8257856" y="6492447"/>
            <a:ext cx="1153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ADAEB2"/>
                </a:solidFill>
              </a:rPr>
              <a:t>www.insomar.ru</a:t>
            </a:r>
          </a:p>
        </p:txBody>
      </p:sp>
      <p:sp>
        <p:nvSpPr>
          <p:cNvPr id="4" name="Нижний колонтитул 7">
            <a:extLst>
              <a:ext uri="{FF2B5EF4-FFF2-40B4-BE49-F238E27FC236}">
                <a16:creationId xmlns:a16="http://schemas.microsoft.com/office/drawing/2014/main" id="{86FD618F-49D3-54F3-FCC5-50F2312ACDAD}"/>
              </a:ext>
            </a:extLst>
          </p:cNvPr>
          <p:cNvSpPr txBox="1">
            <a:spLocks/>
          </p:cNvSpPr>
          <p:nvPr userDrawn="1"/>
        </p:nvSpPr>
        <p:spPr>
          <a:xfrm>
            <a:off x="4299220" y="6486439"/>
            <a:ext cx="1307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+7 499 409-20-62</a:t>
            </a:r>
          </a:p>
        </p:txBody>
      </p:sp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id="{B18FA198-C9DB-4262-B1FC-C3F1902DA21B}"/>
              </a:ext>
            </a:extLst>
          </p:cNvPr>
          <p:cNvSpPr txBox="1">
            <a:spLocks/>
          </p:cNvSpPr>
          <p:nvPr userDrawn="1"/>
        </p:nvSpPr>
        <p:spPr>
          <a:xfrm>
            <a:off x="375790" y="6483930"/>
            <a:ext cx="295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Москва, ул. Мясницкая д. 46 стр. 1, </a:t>
            </a:r>
            <a:r>
              <a:rPr lang="ru-RU" sz="900" dirty="0" err="1">
                <a:solidFill>
                  <a:srgbClr val="ADAEB2"/>
                </a:solidFill>
              </a:rPr>
              <a:t>помещ</a:t>
            </a:r>
            <a:r>
              <a:rPr lang="ru-RU" sz="900" dirty="0">
                <a:solidFill>
                  <a:srgbClr val="ADAEB2"/>
                </a:solidFill>
              </a:rPr>
              <a:t>. </a:t>
            </a:r>
            <a:r>
              <a:rPr lang="ru-RU" sz="900" dirty="0" err="1">
                <a:solidFill>
                  <a:srgbClr val="ADAEB2"/>
                </a:solidFill>
              </a:rPr>
              <a:t>1Б</a:t>
            </a:r>
            <a:r>
              <a:rPr lang="ru-RU" sz="900" dirty="0">
                <a:solidFill>
                  <a:srgbClr val="ADAEB2"/>
                </a:solidFill>
              </a:rPr>
              <a:t>/1</a:t>
            </a:r>
          </a:p>
        </p:txBody>
      </p:sp>
    </p:spTree>
    <p:extLst>
      <p:ext uri="{BB962C8B-B14F-4D97-AF65-F5344CB8AC3E}">
        <p14:creationId xmlns:p14="http://schemas.microsoft.com/office/powerpoint/2010/main" val="1736048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18EC4C-3CD9-D481-87AA-D5439803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6886201" cy="58982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solidFill>
                  <a:srgbClr val="383744"/>
                </a:solidFill>
                <a:latin typeface="Oswald Medium" panose="02000603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D92D35-9871-93B2-E045-083AD2091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20000" y="540000"/>
            <a:ext cx="1260000" cy="27399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4362E8-5EF8-387C-B956-FF9BE64B72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82575" y="1655063"/>
            <a:ext cx="3775553" cy="4654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850">
                <a:solidFill>
                  <a:srgbClr val="25272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6C4E10F-B972-E2DB-41A9-4CBC2A54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288" y="363925"/>
            <a:ext cx="637712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ADAEB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7DC40DB1-8545-4DA7-B196-4013CE0166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7">
            <a:extLst>
              <a:ext uri="{FF2B5EF4-FFF2-40B4-BE49-F238E27FC236}">
                <a16:creationId xmlns:a16="http://schemas.microsoft.com/office/drawing/2014/main" id="{8E6470AF-D98F-FBFA-F415-9261D52538BB}"/>
              </a:ext>
            </a:extLst>
          </p:cNvPr>
          <p:cNvSpPr txBox="1">
            <a:spLocks/>
          </p:cNvSpPr>
          <p:nvPr userDrawn="1"/>
        </p:nvSpPr>
        <p:spPr>
          <a:xfrm>
            <a:off x="8257856" y="6492447"/>
            <a:ext cx="1153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ADAEB2"/>
                </a:solidFill>
              </a:rPr>
              <a:t>www.insomar.ru</a:t>
            </a:r>
          </a:p>
        </p:txBody>
      </p:sp>
      <p:sp>
        <p:nvSpPr>
          <p:cNvPr id="17" name="Нижний колонтитул 7">
            <a:extLst>
              <a:ext uri="{FF2B5EF4-FFF2-40B4-BE49-F238E27FC236}">
                <a16:creationId xmlns:a16="http://schemas.microsoft.com/office/drawing/2014/main" id="{0E4A5EF2-3E03-DD8E-8AD8-0341AE4C6DE1}"/>
              </a:ext>
            </a:extLst>
          </p:cNvPr>
          <p:cNvSpPr txBox="1">
            <a:spLocks/>
          </p:cNvSpPr>
          <p:nvPr userDrawn="1"/>
        </p:nvSpPr>
        <p:spPr>
          <a:xfrm>
            <a:off x="375790" y="6483930"/>
            <a:ext cx="295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Москва, ул. Мясницкая д. 46 стр. 1</a:t>
            </a:r>
          </a:p>
        </p:txBody>
      </p:sp>
      <p:sp>
        <p:nvSpPr>
          <p:cNvPr id="18" name="Нижний колонтитул 7">
            <a:extLst>
              <a:ext uri="{FF2B5EF4-FFF2-40B4-BE49-F238E27FC236}">
                <a16:creationId xmlns:a16="http://schemas.microsoft.com/office/drawing/2014/main" id="{765CD9F4-5F11-FB3E-ADB7-F08EACFD4315}"/>
              </a:ext>
            </a:extLst>
          </p:cNvPr>
          <p:cNvSpPr txBox="1">
            <a:spLocks/>
          </p:cNvSpPr>
          <p:nvPr userDrawn="1"/>
        </p:nvSpPr>
        <p:spPr>
          <a:xfrm>
            <a:off x="4299220" y="6486439"/>
            <a:ext cx="1307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+7 499 409-20-62</a:t>
            </a:r>
          </a:p>
        </p:txBody>
      </p:sp>
    </p:spTree>
    <p:extLst>
      <p:ext uri="{BB962C8B-B14F-4D97-AF65-F5344CB8AC3E}">
        <p14:creationId xmlns:p14="http://schemas.microsoft.com/office/powerpoint/2010/main" val="408122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97BCED-6C53-C4CD-858D-2890177458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05584" y="1655063"/>
            <a:ext cx="3275294" cy="4654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850">
                <a:solidFill>
                  <a:srgbClr val="25272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BD0F43-B396-17F4-CC0A-E0F6CC5A18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25125" y="1655063"/>
            <a:ext cx="3275294" cy="4654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850">
                <a:solidFill>
                  <a:srgbClr val="25272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98A62A-7E9B-8209-2F7F-BE453F5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6886201" cy="589824"/>
          </a:xfrm>
          <a:prstGeom prst="rect">
            <a:avLst/>
          </a:prstGeom>
        </p:spPr>
        <p:txBody>
          <a:bodyPr anchor="ctr"/>
          <a:lstStyle>
            <a:lvl1pPr>
              <a:defRPr lang="en-US" sz="2500" dirty="0">
                <a:solidFill>
                  <a:srgbClr val="383744"/>
                </a:solidFill>
                <a:latin typeface="Oswald Medium" panose="02000603000000000000" pitchFamily="2" charset="-52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C726A8-BD57-A243-D384-592FA4A046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20000" y="540000"/>
            <a:ext cx="1233590" cy="26825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C38BBF7-1112-CD70-8F53-4B42628D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288" y="363925"/>
            <a:ext cx="637712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ADAEB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7DC40DB1-8545-4DA7-B196-4013CE0166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Нижний колонтитул 7">
            <a:extLst>
              <a:ext uri="{FF2B5EF4-FFF2-40B4-BE49-F238E27FC236}">
                <a16:creationId xmlns:a16="http://schemas.microsoft.com/office/drawing/2014/main" id="{C08FC924-F3EC-B3BA-F5D9-4CEAA828617C}"/>
              </a:ext>
            </a:extLst>
          </p:cNvPr>
          <p:cNvSpPr txBox="1">
            <a:spLocks/>
          </p:cNvSpPr>
          <p:nvPr userDrawn="1"/>
        </p:nvSpPr>
        <p:spPr>
          <a:xfrm>
            <a:off x="8257856" y="6492447"/>
            <a:ext cx="1153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ADAEB2"/>
                </a:solidFill>
              </a:rPr>
              <a:t>www.insomar.ru</a:t>
            </a:r>
          </a:p>
        </p:txBody>
      </p:sp>
      <p:sp>
        <p:nvSpPr>
          <p:cNvPr id="4" name="Нижний колонтитул 7">
            <a:extLst>
              <a:ext uri="{FF2B5EF4-FFF2-40B4-BE49-F238E27FC236}">
                <a16:creationId xmlns:a16="http://schemas.microsoft.com/office/drawing/2014/main" id="{201CC22D-22AF-FE37-1480-6D311AB9BDFD}"/>
              </a:ext>
            </a:extLst>
          </p:cNvPr>
          <p:cNvSpPr txBox="1">
            <a:spLocks/>
          </p:cNvSpPr>
          <p:nvPr userDrawn="1"/>
        </p:nvSpPr>
        <p:spPr>
          <a:xfrm>
            <a:off x="4299220" y="6486439"/>
            <a:ext cx="1307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+7 499 409-20-62</a:t>
            </a:r>
          </a:p>
        </p:txBody>
      </p:sp>
      <p:sp>
        <p:nvSpPr>
          <p:cNvPr id="13" name="Нижний колонтитул 7">
            <a:extLst>
              <a:ext uri="{FF2B5EF4-FFF2-40B4-BE49-F238E27FC236}">
                <a16:creationId xmlns:a16="http://schemas.microsoft.com/office/drawing/2014/main" id="{EB866947-64F2-41A2-AB6D-90A2E47504B3}"/>
              </a:ext>
            </a:extLst>
          </p:cNvPr>
          <p:cNvSpPr txBox="1">
            <a:spLocks/>
          </p:cNvSpPr>
          <p:nvPr userDrawn="1"/>
        </p:nvSpPr>
        <p:spPr>
          <a:xfrm>
            <a:off x="375790" y="6483930"/>
            <a:ext cx="295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Москва, ул. Мясницкая д. 46 стр. 1</a:t>
            </a:r>
          </a:p>
        </p:txBody>
      </p:sp>
    </p:spTree>
    <p:extLst>
      <p:ext uri="{BB962C8B-B14F-4D97-AF65-F5344CB8AC3E}">
        <p14:creationId xmlns:p14="http://schemas.microsoft.com/office/powerpoint/2010/main" val="359770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6B8BA9C-D7E1-491D-FBEE-A48AC757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6886201" cy="58982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solidFill>
                  <a:srgbClr val="383744"/>
                </a:solidFill>
                <a:latin typeface="Oswald Medium" panose="02000603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EF1DB8-3EFB-D040-DF03-9FA160ED4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20000" y="540000"/>
            <a:ext cx="1233590" cy="26825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FCF07EF-B0FE-99E9-D1E6-E95AC675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288" y="363925"/>
            <a:ext cx="637712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ADAEB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7DC40DB1-8545-4DA7-B196-4013CE0166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Нижний колонтитул 7">
            <a:extLst>
              <a:ext uri="{FF2B5EF4-FFF2-40B4-BE49-F238E27FC236}">
                <a16:creationId xmlns:a16="http://schemas.microsoft.com/office/drawing/2014/main" id="{99866DB5-B0DB-39A4-9E74-5C5510432E28}"/>
              </a:ext>
            </a:extLst>
          </p:cNvPr>
          <p:cNvSpPr txBox="1">
            <a:spLocks/>
          </p:cNvSpPr>
          <p:nvPr userDrawn="1"/>
        </p:nvSpPr>
        <p:spPr>
          <a:xfrm>
            <a:off x="8257856" y="6492447"/>
            <a:ext cx="1153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ADAEB2"/>
                </a:solidFill>
              </a:rPr>
              <a:t>www.insomar.ru</a:t>
            </a:r>
          </a:p>
        </p:txBody>
      </p:sp>
      <p:sp>
        <p:nvSpPr>
          <p:cNvPr id="4" name="Нижний колонтитул 7">
            <a:extLst>
              <a:ext uri="{FF2B5EF4-FFF2-40B4-BE49-F238E27FC236}">
                <a16:creationId xmlns:a16="http://schemas.microsoft.com/office/drawing/2014/main" id="{565B26DB-26B0-2926-8404-C462E5EEC6B3}"/>
              </a:ext>
            </a:extLst>
          </p:cNvPr>
          <p:cNvSpPr txBox="1">
            <a:spLocks/>
          </p:cNvSpPr>
          <p:nvPr userDrawn="1"/>
        </p:nvSpPr>
        <p:spPr>
          <a:xfrm>
            <a:off x="4299220" y="6486439"/>
            <a:ext cx="1307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+7 499 409-20-62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6271FC-4D6D-48CD-B95E-A6798FDD1596}"/>
              </a:ext>
            </a:extLst>
          </p:cNvPr>
          <p:cNvSpPr txBox="1">
            <a:spLocks/>
          </p:cNvSpPr>
          <p:nvPr userDrawn="1"/>
        </p:nvSpPr>
        <p:spPr>
          <a:xfrm>
            <a:off x="375790" y="6483930"/>
            <a:ext cx="295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Москва, ул. Мясницкая д. 46 стр. 1</a:t>
            </a:r>
          </a:p>
        </p:txBody>
      </p:sp>
    </p:spTree>
    <p:extLst>
      <p:ext uri="{BB962C8B-B14F-4D97-AF65-F5344CB8AC3E}">
        <p14:creationId xmlns:p14="http://schemas.microsoft.com/office/powerpoint/2010/main" val="293773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5B2925-656D-B706-28AE-B22ED28C1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457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C54366-A31C-43CC-E48E-BD0AEEDED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920000" y="540000"/>
            <a:ext cx="1233590" cy="2682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D073AB-C748-B56F-F1C8-34E2F13698FE}"/>
              </a:ext>
            </a:extLst>
          </p:cNvPr>
          <p:cNvSpPr txBox="1"/>
          <p:nvPr userDrawn="1"/>
        </p:nvSpPr>
        <p:spPr>
          <a:xfrm>
            <a:off x="540000" y="540000"/>
            <a:ext cx="14141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383744"/>
                </a:solidFill>
                <a:effectLst/>
                <a:uLnTx/>
                <a:uFillTx/>
                <a:latin typeface="Oswald Medium" panose="02000603000000000000" pitchFamily="2" charset="-52"/>
                <a:ea typeface="+mj-ea"/>
                <a:cs typeface="+mj-cs"/>
              </a:rPr>
              <a:t>Контакты</a:t>
            </a:r>
            <a:endParaRPr lang="ru-RU" sz="2500" dirty="0">
              <a:solidFill>
                <a:srgbClr val="383744"/>
              </a:solidFill>
              <a:latin typeface="Oswald Medium" panose="02000603000000000000" pitchFamily="2" charset="-52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F576CFB-BE6B-FE66-3A12-5A5E32E804E2}"/>
              </a:ext>
            </a:extLst>
          </p:cNvPr>
          <p:cNvGrpSpPr/>
          <p:nvPr userDrawn="1"/>
        </p:nvGrpSpPr>
        <p:grpSpPr>
          <a:xfrm>
            <a:off x="2596942" y="2000548"/>
            <a:ext cx="4218554" cy="1824391"/>
            <a:chOff x="6451840" y="3443597"/>
            <a:chExt cx="4372883" cy="189113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00A8CD-23DF-552E-E99E-FB64360EE384}"/>
                </a:ext>
              </a:extLst>
            </p:cNvPr>
            <p:cNvSpPr txBox="1"/>
            <p:nvPr/>
          </p:nvSpPr>
          <p:spPr>
            <a:xfrm>
              <a:off x="6451840" y="3443597"/>
              <a:ext cx="640066" cy="1499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rgbClr val="E51F33"/>
                  </a:solidFill>
                  <a:latin typeface="Oswald Regular" panose="02000503000000000000" pitchFamily="2" charset="-52"/>
                </a:rPr>
                <a:t>“</a:t>
              </a:r>
              <a:endParaRPr lang="ru-RU" sz="8800" dirty="0">
                <a:solidFill>
                  <a:srgbClr val="E51F33"/>
                </a:solidFill>
                <a:latin typeface="Oswald Regular" panose="02000503000000000000" pitchFamily="2" charset="-52"/>
              </a:endParaRPr>
            </a:p>
          </p:txBody>
        </p:sp>
        <p:sp>
          <p:nvSpPr>
            <p:cNvPr id="12" name="Подзаголовок 2">
              <a:extLst>
                <a:ext uri="{FF2B5EF4-FFF2-40B4-BE49-F238E27FC236}">
                  <a16:creationId xmlns:a16="http://schemas.microsoft.com/office/drawing/2014/main" id="{4CB36E1E-41CF-3366-B172-B5BFFA1E1BC8}"/>
                </a:ext>
              </a:extLst>
            </p:cNvPr>
            <p:cNvSpPr txBox="1">
              <a:spLocks/>
            </p:cNvSpPr>
            <p:nvPr/>
          </p:nvSpPr>
          <p:spPr>
            <a:xfrm>
              <a:off x="6872227" y="3701153"/>
              <a:ext cx="3362670" cy="12003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ru-RU" sz="1600" dirty="0">
                  <a:solidFill>
                    <a:srgbClr val="E51F33"/>
                  </a:solidFill>
                  <a:latin typeface="Rubik" pitchFamily="2" charset="-79"/>
                  <a:cs typeface="Rubik" pitchFamily="2" charset="-79"/>
                </a:rPr>
                <a:t>Знать — чтобы предвидеть, предвидеть — чтобы действовать</a:t>
              </a:r>
            </a:p>
            <a:p>
              <a:pPr marL="0" indent="0" algn="just">
                <a:lnSpc>
                  <a:spcPts val="1200"/>
                </a:lnSpc>
                <a:spcBef>
                  <a:spcPts val="600"/>
                </a:spcBef>
                <a:buNone/>
              </a:pPr>
              <a:endParaRPr lang="ru-RU" sz="100" dirty="0">
                <a:solidFill>
                  <a:srgbClr val="E51F33"/>
                </a:solidFill>
                <a:latin typeface="Rubik" pitchFamily="2" charset="-79"/>
                <a:cs typeface="Rubik" pitchFamily="2" charset="-79"/>
              </a:endParaRPr>
            </a:p>
            <a:p>
              <a:pPr marL="0" indent="0" algn="r">
                <a:lnSpc>
                  <a:spcPts val="1200"/>
                </a:lnSpc>
                <a:spcBef>
                  <a:spcPts val="600"/>
                </a:spcBef>
                <a:buNone/>
              </a:pPr>
              <a:r>
                <a:rPr lang="ru-RU" sz="1600" dirty="0">
                  <a:solidFill>
                    <a:srgbClr val="E51F33"/>
                  </a:solidFill>
                  <a:latin typeface="Rubik" pitchFamily="2" charset="-79"/>
                  <a:cs typeface="Rubik" pitchFamily="2" charset="-79"/>
                </a:rPr>
                <a:t>О. Конт</a:t>
              </a:r>
            </a:p>
            <a:p>
              <a:pPr marL="0" indent="0" algn="just">
                <a:lnSpc>
                  <a:spcPts val="2500"/>
                </a:lnSpc>
                <a:buNone/>
              </a:pPr>
              <a:endParaRPr lang="ru-RU" sz="3200" dirty="0">
                <a:solidFill>
                  <a:srgbClr val="DC2337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ED1106-9217-15F5-60E5-071DFABC576D}"/>
                </a:ext>
              </a:extLst>
            </p:cNvPr>
            <p:cNvSpPr txBox="1"/>
            <p:nvPr/>
          </p:nvSpPr>
          <p:spPr>
            <a:xfrm>
              <a:off x="10184657" y="3835261"/>
              <a:ext cx="640066" cy="1499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rgbClr val="E51F33"/>
                  </a:solidFill>
                  <a:latin typeface="Oswald Regular" panose="02000503000000000000" pitchFamily="2" charset="-52"/>
                </a:rPr>
                <a:t>”</a:t>
              </a:r>
              <a:endParaRPr lang="ru-RU" sz="8800" dirty="0">
                <a:solidFill>
                  <a:srgbClr val="E51F33"/>
                </a:solidFill>
                <a:latin typeface="Oswald Regular" panose="02000503000000000000" pitchFamily="2" charset="-52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654321A-76A9-4F69-227F-056CB957D588}"/>
              </a:ext>
            </a:extLst>
          </p:cNvPr>
          <p:cNvSpPr txBox="1"/>
          <p:nvPr userDrawn="1"/>
        </p:nvSpPr>
        <p:spPr>
          <a:xfrm>
            <a:off x="520705" y="5262171"/>
            <a:ext cx="205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C2337"/>
              </a:buClr>
              <a:buSzPct val="100000"/>
            </a:pPr>
            <a:r>
              <a:rPr lang="en-US" sz="1200" dirty="0">
                <a:solidFill>
                  <a:srgbClr val="383744"/>
                </a:solidFill>
                <a:latin typeface="Rubik" pitchFamily="2" charset="-79"/>
                <a:cs typeface="Rubik" pitchFamily="2" charset="-79"/>
              </a:rPr>
              <a:t>www.insomar.ru</a:t>
            </a:r>
          </a:p>
          <a:p>
            <a:pPr>
              <a:buClr>
                <a:srgbClr val="DC2337"/>
              </a:buClr>
              <a:buSzPct val="100000"/>
            </a:pPr>
            <a:r>
              <a:rPr lang="en-US" sz="1200" dirty="0">
                <a:solidFill>
                  <a:srgbClr val="383744"/>
                </a:solidFill>
                <a:latin typeface="Rubik" pitchFamily="2" charset="-79"/>
                <a:cs typeface="Rubik" pitchFamily="2" charset="-79"/>
              </a:rPr>
              <a:t>info@insomar.ru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8722CA-BECE-3D2F-6C7A-791DBBE83831}"/>
              </a:ext>
            </a:extLst>
          </p:cNvPr>
          <p:cNvSpPr txBox="1"/>
          <p:nvPr userDrawn="1"/>
        </p:nvSpPr>
        <p:spPr>
          <a:xfrm>
            <a:off x="534253" y="6129041"/>
            <a:ext cx="3362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buClr>
                <a:srgbClr val="DC2337"/>
              </a:buClr>
              <a:buSzPct val="100000"/>
            </a:pPr>
            <a:r>
              <a:rPr lang="ru-RU" sz="1200" kern="1200" dirty="0">
                <a:solidFill>
                  <a:srgbClr val="383744"/>
                </a:solidFill>
                <a:latin typeface="Rubik" pitchFamily="2" charset="-79"/>
                <a:ea typeface="+mn-ea"/>
                <a:cs typeface="Rubik" pitchFamily="2" charset="-79"/>
              </a:rPr>
              <a:t>Москва, ул. Мясницкая д. 46 стр.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5E7DB-3571-8D38-8143-0CE5C8D2AFC0}"/>
              </a:ext>
            </a:extLst>
          </p:cNvPr>
          <p:cNvSpPr txBox="1"/>
          <p:nvPr userDrawn="1"/>
        </p:nvSpPr>
        <p:spPr>
          <a:xfrm>
            <a:off x="529583" y="4707812"/>
            <a:ext cx="421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C2337"/>
              </a:buClr>
              <a:buSzPct val="100000"/>
            </a:pPr>
            <a:r>
              <a:rPr lang="ru-RU" sz="1800" dirty="0">
                <a:solidFill>
                  <a:srgbClr val="383744"/>
                </a:solidFill>
                <a:latin typeface="IBM Plex Sans Bold" panose="020B0803050203000203" pitchFamily="34" charset="0"/>
                <a:cs typeface="Rubik Medium" pitchFamily="2" charset="-79"/>
              </a:rPr>
              <a:t>+7 499 409-20-62</a:t>
            </a:r>
          </a:p>
        </p:txBody>
      </p:sp>
    </p:spTree>
    <p:extLst>
      <p:ext uri="{BB962C8B-B14F-4D97-AF65-F5344CB8AC3E}">
        <p14:creationId xmlns:p14="http://schemas.microsoft.com/office/powerpoint/2010/main" val="2429134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8328" y="3250720"/>
            <a:ext cx="8873072" cy="1245080"/>
          </a:xfrm>
          <a:prstGeom prst="rect">
            <a:avLst/>
          </a:prstGeom>
        </p:spPr>
        <p:txBody>
          <a:bodyPr anchor="t"/>
          <a:lstStyle>
            <a:lvl1pPr algn="l">
              <a:defRPr sz="3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09960" y="4594319"/>
            <a:ext cx="539136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360000"/>
            <a:ext cx="3825375" cy="9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F542CB-412C-3C08-238C-EEB2DFD25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35"/>
          <a:stretch/>
        </p:blipFill>
        <p:spPr>
          <a:xfrm>
            <a:off x="-1" y="1"/>
            <a:ext cx="990600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83EA38-3398-3808-21E9-A66ACBE045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0099" y="2649322"/>
            <a:ext cx="7429500" cy="2387600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383744"/>
                </a:solidFill>
                <a:latin typeface="Oswald Medium" panose="02000603000000000000" pitchFamily="2" charset="-52"/>
              </a:defRPr>
            </a:lvl1pPr>
          </a:lstStyle>
          <a:p>
            <a:r>
              <a:rPr lang="ru-RU" dirty="0"/>
              <a:t>ТЕМА АНАЛИТИЧЕСКОГО ОТЧЕТА В ОДНУ, ДВЕ, А БЫТЬ МОЖЕТ И В ТРИ СТРОКИ, НО НЕ БОЛЕЕ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CFB6D8-135D-EEDC-4EB3-B4BDF2E925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0099" y="5128997"/>
            <a:ext cx="5151823" cy="774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505259"/>
                </a:solidFill>
                <a:latin typeface="Rubik" pitchFamily="2" charset="-79"/>
                <a:cs typeface="Rubik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в одну, две или три строки, но тут так же важно не превысить количество строк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AB6480-72FF-8B8C-FE67-7943766B3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53733" y="1080997"/>
            <a:ext cx="1792879" cy="3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73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8288" y="423377"/>
            <a:ext cx="660960" cy="246221"/>
          </a:xfrm>
          <a:prstGeom prst="rect">
            <a:avLst/>
          </a:prstGeom>
        </p:spPr>
        <p:txBody>
          <a:bodyPr wrap="none" lIns="72000" anchor="ctr">
            <a:noAutofit/>
          </a:bodyPr>
          <a:lstStyle>
            <a:lvl1pPr algn="ctr">
              <a:defRPr sz="1000">
                <a:solidFill>
                  <a:srgbClr val="ADAEB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ru-RU" dirty="0"/>
              <a:t>185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58893E-08D9-C1BC-58CE-A1B979F6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6886201" cy="589824"/>
          </a:xfrm>
          <a:prstGeom prst="rect">
            <a:avLst/>
          </a:prstGeom>
        </p:spPr>
        <p:txBody>
          <a:bodyPr anchor="ctr"/>
          <a:lstStyle>
            <a:lvl1pPr>
              <a:defRPr lang="en-US" sz="2500" dirty="0">
                <a:solidFill>
                  <a:srgbClr val="383744"/>
                </a:solidFill>
                <a:latin typeface="Oswald Medium" panose="02000603000000000000" pitchFamily="2" charset="-52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FB1C85-1B3F-4DF3-60AF-CDF936CFF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72" y="1655063"/>
            <a:ext cx="3775553" cy="4654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850">
                <a:solidFill>
                  <a:srgbClr val="25272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36ABFB-A15B-8E07-9FD1-CA860A47F5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00000" y="540000"/>
            <a:ext cx="1233590" cy="268254"/>
          </a:xfrm>
          <a:prstGeom prst="rect">
            <a:avLst/>
          </a:prstGeom>
        </p:spPr>
      </p:pic>
      <p:sp>
        <p:nvSpPr>
          <p:cNvPr id="2" name="Нижний колонтитул 7">
            <a:extLst>
              <a:ext uri="{FF2B5EF4-FFF2-40B4-BE49-F238E27FC236}">
                <a16:creationId xmlns:a16="http://schemas.microsoft.com/office/drawing/2014/main" id="{4E250DE5-1511-AE27-2033-A3BB0BF4CD63}"/>
              </a:ext>
            </a:extLst>
          </p:cNvPr>
          <p:cNvSpPr txBox="1">
            <a:spLocks/>
          </p:cNvSpPr>
          <p:nvPr userDrawn="1"/>
        </p:nvSpPr>
        <p:spPr>
          <a:xfrm>
            <a:off x="8257856" y="6492447"/>
            <a:ext cx="1153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ADAEB2"/>
                </a:solidFill>
              </a:rPr>
              <a:t>www.insomar.ru</a:t>
            </a:r>
          </a:p>
        </p:txBody>
      </p:sp>
      <p:sp>
        <p:nvSpPr>
          <p:cNvPr id="4" name="Нижний колонтитул 7">
            <a:extLst>
              <a:ext uri="{FF2B5EF4-FFF2-40B4-BE49-F238E27FC236}">
                <a16:creationId xmlns:a16="http://schemas.microsoft.com/office/drawing/2014/main" id="{86FD618F-49D3-54F3-FCC5-50F2312ACDAD}"/>
              </a:ext>
            </a:extLst>
          </p:cNvPr>
          <p:cNvSpPr txBox="1">
            <a:spLocks/>
          </p:cNvSpPr>
          <p:nvPr userDrawn="1"/>
        </p:nvSpPr>
        <p:spPr>
          <a:xfrm>
            <a:off x="4299220" y="6486439"/>
            <a:ext cx="1307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+7 499 409-20-62</a:t>
            </a:r>
          </a:p>
        </p:txBody>
      </p:sp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id="{E571E6B8-4EFB-4EBB-86D5-39F5C930B6A8}"/>
              </a:ext>
            </a:extLst>
          </p:cNvPr>
          <p:cNvSpPr txBox="1">
            <a:spLocks/>
          </p:cNvSpPr>
          <p:nvPr userDrawn="1"/>
        </p:nvSpPr>
        <p:spPr>
          <a:xfrm>
            <a:off x="375790" y="6483930"/>
            <a:ext cx="295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rgbClr val="ADAEB2"/>
                </a:solidFill>
              </a:rPr>
              <a:t>Москва, ул. Мясницкая д. 46 стр. 1</a:t>
            </a:r>
          </a:p>
        </p:txBody>
      </p:sp>
    </p:spTree>
    <p:extLst>
      <p:ext uri="{BB962C8B-B14F-4D97-AF65-F5344CB8AC3E}">
        <p14:creationId xmlns:p14="http://schemas.microsoft.com/office/powerpoint/2010/main" val="39850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32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48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1F37CE-C321-4B61-86C6-A8FFE94CD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8" t="42247" r="63084" b="17692"/>
          <a:stretch/>
        </p:blipFill>
        <p:spPr>
          <a:xfrm>
            <a:off x="6320025" y="4492425"/>
            <a:ext cx="3242021" cy="223224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BF75EB9-945D-45B0-A6FE-E37C76749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989" y="2177428"/>
            <a:ext cx="8102021" cy="18316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4400" b="0" dirty="0">
                <a:solidFill>
                  <a:srgbClr val="383744"/>
                </a:solidFill>
                <a:latin typeface="Oswald Medium" panose="02000603000000000000" pitchFamily="2" charset="-52"/>
              </a:rPr>
              <a:t>Электоральный расчет</a:t>
            </a:r>
            <a:br>
              <a:rPr lang="ru-RU" sz="4400" b="0" dirty="0">
                <a:solidFill>
                  <a:srgbClr val="383744"/>
                </a:solidFill>
                <a:latin typeface="Oswald Medium" panose="02000603000000000000" pitchFamily="2" charset="-52"/>
              </a:rPr>
            </a:br>
            <a:r>
              <a:rPr lang="ru-RU" sz="4400" b="0" dirty="0">
                <a:solidFill>
                  <a:srgbClr val="383744"/>
                </a:solidFill>
                <a:latin typeface="Oswald Medium" panose="02000603000000000000" pitchFamily="2" charset="-52"/>
              </a:rPr>
              <a:t>ЕДГ-2025 </a:t>
            </a:r>
          </a:p>
        </p:txBody>
      </p:sp>
      <p:sp>
        <p:nvSpPr>
          <p:cNvPr id="4" name="Подзаголовок 6">
            <a:extLst>
              <a:ext uri="{FF2B5EF4-FFF2-40B4-BE49-F238E27FC236}">
                <a16:creationId xmlns:a16="http://schemas.microsoft.com/office/drawing/2014/main" id="{8883DB65-C04F-4FFC-8595-730EF7820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989" y="4833070"/>
            <a:ext cx="6645248" cy="1512168"/>
          </a:xfrm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cap="all" dirty="0"/>
              <a:t>Презентация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1400" cap="all" dirty="0"/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1400" cap="all" dirty="0"/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1400" cap="all" dirty="0"/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cap="all" dirty="0"/>
              <a:t>Сентябрь 2025</a:t>
            </a:r>
          </a:p>
        </p:txBody>
      </p:sp>
    </p:spTree>
    <p:extLst>
      <p:ext uri="{BB962C8B-B14F-4D97-AF65-F5344CB8AC3E}">
        <p14:creationId xmlns:p14="http://schemas.microsoft.com/office/powerpoint/2010/main" val="202171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DD8217-71E3-ABED-AFDF-C8599EF7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0DB1-8545-4DA7-B196-4013CE01665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36C19E1-7EB7-4778-9E37-6590DB81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6884988" cy="540000"/>
          </a:xfrm>
          <a:noFill/>
        </p:spPr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Калужская область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446812E-D00F-4EC1-92F1-0F3FCE348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91694"/>
              </p:ext>
            </p:extLst>
          </p:nvPr>
        </p:nvGraphicFramePr>
        <p:xfrm>
          <a:off x="810260" y="1334770"/>
          <a:ext cx="3980180" cy="41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350">
                  <a:extLst>
                    <a:ext uri="{9D8B030D-6E8A-4147-A177-3AD203B41FA5}">
                      <a16:colId xmlns:a16="http://schemas.microsoft.com/office/drawing/2014/main" val="2390551980"/>
                    </a:ext>
                  </a:extLst>
                </a:gridCol>
                <a:gridCol w="1419830">
                  <a:extLst>
                    <a:ext uri="{9D8B030D-6E8A-4147-A177-3AD203B41FA5}">
                      <a16:colId xmlns:a16="http://schemas.microsoft.com/office/drawing/2014/main" val="117825508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Электоральный расчет,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617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u="none" strike="noStrike" dirty="0"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Ефремова Надежда, СРЗП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IBM Plex Sans" panose="020B0503050203000203" pitchFamily="34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IBM Plex Sans" panose="020B050305020300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687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u="none" strike="noStrike" dirty="0" err="1"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Опарышев</a:t>
                      </a:r>
                      <a:r>
                        <a:rPr lang="ru-RU" sz="1400" u="none" strike="noStrike" dirty="0"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Степан, ЛДПР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IBM Plex Sans" panose="020B0503050203000203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IBM Plex Sans" panose="020B050305020300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7629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u="none" strike="noStrike" dirty="0"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Родин Иван, РППСС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IBM Plex Sans" panose="020B0503050203000203" pitchFamily="34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IBM Plex Sans" panose="020B050305020300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9126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1" u="none" strike="noStrike" dirty="0"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Шапша Владислав, "Единая Россия"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E8957"/>
                          </a:solidFill>
                          <a:effectLst/>
                          <a:latin typeface="IBM Plex Sans" panose="020B0503050203000203" pitchFamily="34" charset="0"/>
                        </a:rPr>
                        <a:t>78</a:t>
                      </a:r>
                      <a:endParaRPr lang="ru-RU" sz="2000" b="1" i="0" u="none" strike="noStrike" dirty="0">
                        <a:solidFill>
                          <a:srgbClr val="2E8957"/>
                        </a:solidFill>
                        <a:effectLst/>
                        <a:latin typeface="IBM Plex Sans" panose="020B050305020300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680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u="none" strike="noStrike" dirty="0"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Яшкин Николай, КПРФ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IBM Plex Sans" panose="020B0503050203000203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IBM Plex Sans" panose="020B050305020300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6199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Недействительные бюллетени</a:t>
                      </a:r>
                      <a:endParaRPr lang="ru-RU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BM Plex Sans" panose="020B0503050203000203" pitchFamily="34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BM Plex Sans" panose="020B050305020300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491129"/>
                  </a:ext>
                </a:extLst>
              </a:tr>
            </a:tbl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9788DFB-51A7-4E47-9AD1-40416F66D4E1}"/>
              </a:ext>
            </a:extLst>
          </p:cNvPr>
          <p:cNvGrpSpPr/>
          <p:nvPr/>
        </p:nvGrpSpPr>
        <p:grpSpPr>
          <a:xfrm>
            <a:off x="5434897" y="4374262"/>
            <a:ext cx="3980181" cy="769441"/>
            <a:chOff x="4996381" y="1136890"/>
            <a:chExt cx="4782239" cy="7694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048C62-684D-4C2F-BA05-BAA89C0A370F}"/>
                </a:ext>
              </a:extLst>
            </p:cNvPr>
            <p:cNvSpPr txBox="1"/>
            <p:nvPr/>
          </p:nvSpPr>
          <p:spPr>
            <a:xfrm>
              <a:off x="4996381" y="1136890"/>
              <a:ext cx="1410964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4400" dirty="0">
                  <a:solidFill>
                    <a:srgbClr val="2E8957"/>
                  </a:solidFill>
                  <a:latin typeface="IBM Plex Sans Bold" panose="020B0803050203000203" pitchFamily="34" charset="0"/>
                  <a:cs typeface="Rubik Medium" pitchFamily="2" charset="-79"/>
                </a:rPr>
                <a:t>36%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80D83C-A2C1-4F1A-A60D-D61FCF31F6B7}"/>
                </a:ext>
              </a:extLst>
            </p:cNvPr>
            <p:cNvSpPr txBox="1"/>
            <p:nvPr/>
          </p:nvSpPr>
          <p:spPr>
            <a:xfrm>
              <a:off x="6577200" y="1367721"/>
              <a:ext cx="32014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buClr>
                  <a:srgbClr val="DC2337"/>
                </a:buClr>
                <a:buSzPct val="100000"/>
              </a:pPr>
              <a:r>
                <a:rPr lang="ru-RU" sz="1400" dirty="0">
                  <a:latin typeface="Rubik" panose="020B0604020202020204" charset="0"/>
                  <a:cs typeface="Rubik" panose="020B0604020202020204" charset="0"/>
                </a:rPr>
                <a:t>Расчетная явка</a:t>
              </a:r>
            </a:p>
          </p:txBody>
        </p:sp>
      </p:grp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9CBCAFB-C68A-49FA-A626-B4108B6F2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r="18975"/>
          <a:stretch/>
        </p:blipFill>
        <p:spPr bwMode="auto">
          <a:xfrm>
            <a:off x="5969132" y="972000"/>
            <a:ext cx="3053079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70DC6D8E-26DA-41CE-8CFF-FFB75550B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80" y="1375218"/>
            <a:ext cx="529590" cy="5295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2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DD8217-71E3-ABED-AFDF-C8599EF7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0DB1-8545-4DA7-B196-4013CE01665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36C19E1-7EB7-4778-9E37-6590DB81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6884988" cy="540000"/>
          </a:xfrm>
          <a:noFill/>
        </p:spPr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Курская область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446812E-D00F-4EC1-92F1-0F3FCE348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82719"/>
              </p:ext>
            </p:extLst>
          </p:nvPr>
        </p:nvGraphicFramePr>
        <p:xfrm>
          <a:off x="810260" y="1334770"/>
          <a:ext cx="3980180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350">
                  <a:extLst>
                    <a:ext uri="{9D8B030D-6E8A-4147-A177-3AD203B41FA5}">
                      <a16:colId xmlns:a16="http://schemas.microsoft.com/office/drawing/2014/main" val="2390551980"/>
                    </a:ext>
                  </a:extLst>
                </a:gridCol>
                <a:gridCol w="1419830">
                  <a:extLst>
                    <a:ext uri="{9D8B030D-6E8A-4147-A177-3AD203B41FA5}">
                      <a16:colId xmlns:a16="http://schemas.microsoft.com/office/drawing/2014/main" val="117825508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Электоральный расчет,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617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Баев Геннадий, СРЗП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687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Бобовников Алексей, КПРФ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7629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Томанов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Алексей, ЛДПР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9126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Хинштейн Александр, "Единая Россия"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2E8957"/>
                          </a:solidFill>
                          <a:effectLst/>
                          <a:latin typeface="IBM Plex Sans" panose="020B0503050203000203" pitchFamily="34" charset="0"/>
                        </a:rPr>
                        <a:t>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680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Недействительные бюллетени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BM Plex Sans" panose="020B050305020300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61997"/>
                  </a:ext>
                </a:extLst>
              </a:tr>
            </a:tbl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9788DFB-51A7-4E47-9AD1-40416F66D4E1}"/>
              </a:ext>
            </a:extLst>
          </p:cNvPr>
          <p:cNvGrpSpPr/>
          <p:nvPr/>
        </p:nvGrpSpPr>
        <p:grpSpPr>
          <a:xfrm>
            <a:off x="5375737" y="4140582"/>
            <a:ext cx="4098501" cy="769441"/>
            <a:chOff x="4854218" y="1136890"/>
            <a:chExt cx="4924402" cy="7694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048C62-684D-4C2F-BA05-BAA89C0A370F}"/>
                </a:ext>
              </a:extLst>
            </p:cNvPr>
            <p:cNvSpPr txBox="1"/>
            <p:nvPr/>
          </p:nvSpPr>
          <p:spPr>
            <a:xfrm>
              <a:off x="4854218" y="1136890"/>
              <a:ext cx="1695292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4400" dirty="0">
                  <a:solidFill>
                    <a:srgbClr val="2E8957"/>
                  </a:solidFill>
                  <a:latin typeface="IBM Plex Sans Bold" panose="020B0803050203000203" pitchFamily="34" charset="0"/>
                  <a:cs typeface="Rubik Medium" pitchFamily="2" charset="-79"/>
                </a:rPr>
                <a:t>51%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80D83C-A2C1-4F1A-A60D-D61FCF31F6B7}"/>
                </a:ext>
              </a:extLst>
            </p:cNvPr>
            <p:cNvSpPr txBox="1"/>
            <p:nvPr/>
          </p:nvSpPr>
          <p:spPr>
            <a:xfrm>
              <a:off x="6577200" y="1367721"/>
              <a:ext cx="32014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buClr>
                  <a:srgbClr val="DC2337"/>
                </a:buClr>
                <a:buSzPct val="100000"/>
              </a:pPr>
              <a:r>
                <a:rPr lang="ru-RU" sz="1400" dirty="0">
                  <a:latin typeface="Rubik" panose="020B0604020202020204" charset="0"/>
                  <a:cs typeface="Rubik" panose="020B0604020202020204" charset="0"/>
                </a:rPr>
                <a:t>Расчетная явка</a:t>
              </a:r>
            </a:p>
          </p:txBody>
        </p:sp>
      </p:grp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A05707B-A48F-4DFE-A829-53645070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20" y="1171492"/>
            <a:ext cx="3980180" cy="225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icture background">
            <a:extLst>
              <a:ext uri="{FF2B5EF4-FFF2-40B4-BE49-F238E27FC236}">
                <a16:creationId xmlns:a16="http://schemas.microsoft.com/office/drawing/2014/main" id="{6DFDCC8E-D079-4840-9BEE-722B20B76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80" y="1375218"/>
            <a:ext cx="529590" cy="5295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DD8217-71E3-ABED-AFDF-C8599EF7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0DB1-8545-4DA7-B196-4013CE01665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36C19E1-7EB7-4778-9E37-6590DB81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6884988" cy="540000"/>
          </a:xfrm>
          <a:noFill/>
        </p:spPr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Еврейская автономная область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446812E-D00F-4EC1-92F1-0F3FCE348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856193"/>
              </p:ext>
            </p:extLst>
          </p:nvPr>
        </p:nvGraphicFramePr>
        <p:xfrm>
          <a:off x="810260" y="1334770"/>
          <a:ext cx="3980180" cy="4178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350">
                  <a:extLst>
                    <a:ext uri="{9D8B030D-6E8A-4147-A177-3AD203B41FA5}">
                      <a16:colId xmlns:a16="http://schemas.microsoft.com/office/drawing/2014/main" val="2390551980"/>
                    </a:ext>
                  </a:extLst>
                </a:gridCol>
                <a:gridCol w="1419830">
                  <a:extLst>
                    <a:ext uri="{9D8B030D-6E8A-4147-A177-3AD203B41FA5}">
                      <a16:colId xmlns:a16="http://schemas.microsoft.com/office/drawing/2014/main" val="1178255085"/>
                    </a:ext>
                  </a:extLst>
                </a:gridCol>
              </a:tblGrid>
              <a:tr h="7228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Электоральный расчет,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617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Гладких Василий, ЛДПР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687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Костюк Мария, </a:t>
                      </a:r>
                    </a:p>
                    <a:p>
                      <a:pPr marL="72000"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"Единая Россия"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2E8957"/>
                          </a:solidFill>
                          <a:effectLst/>
                          <a:latin typeface="IBM Plex Sans" panose="020B0503050203000203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7629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Крупский Александр, "Коммунисты России"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9126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Потапенко Владимир, "Новые люди"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680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Щербина Александр, КПРФ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6199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Недействительные бюллетени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BM Plex Sans" panose="020B050305020300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66514"/>
                  </a:ext>
                </a:extLst>
              </a:tr>
            </a:tbl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9788DFB-51A7-4E47-9AD1-40416F66D4E1}"/>
              </a:ext>
            </a:extLst>
          </p:cNvPr>
          <p:cNvGrpSpPr/>
          <p:nvPr/>
        </p:nvGrpSpPr>
        <p:grpSpPr>
          <a:xfrm>
            <a:off x="5375737" y="4429591"/>
            <a:ext cx="4098501" cy="769441"/>
            <a:chOff x="4854218" y="1136890"/>
            <a:chExt cx="4924402" cy="7694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048C62-684D-4C2F-BA05-BAA89C0A370F}"/>
                </a:ext>
              </a:extLst>
            </p:cNvPr>
            <p:cNvSpPr txBox="1"/>
            <p:nvPr/>
          </p:nvSpPr>
          <p:spPr>
            <a:xfrm>
              <a:off x="4854218" y="1136890"/>
              <a:ext cx="1695292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4400" dirty="0">
                  <a:solidFill>
                    <a:srgbClr val="2E8957"/>
                  </a:solidFill>
                  <a:latin typeface="IBM Plex Sans Bold" panose="020B0803050203000203" pitchFamily="34" charset="0"/>
                  <a:cs typeface="Rubik Medium" pitchFamily="2" charset="-79"/>
                </a:rPr>
                <a:t>52%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80D83C-A2C1-4F1A-A60D-D61FCF31F6B7}"/>
                </a:ext>
              </a:extLst>
            </p:cNvPr>
            <p:cNvSpPr txBox="1"/>
            <p:nvPr/>
          </p:nvSpPr>
          <p:spPr>
            <a:xfrm>
              <a:off x="6577200" y="1367721"/>
              <a:ext cx="32014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buClr>
                  <a:srgbClr val="DC2337"/>
                </a:buClr>
                <a:buSzPct val="100000"/>
              </a:pPr>
              <a:r>
                <a:rPr lang="ru-RU" sz="1400" dirty="0">
                  <a:latin typeface="Rubik" panose="020B0604020202020204" charset="0"/>
                  <a:cs typeface="Rubik" panose="020B0604020202020204" charset="0"/>
                </a:rPr>
                <a:t>Расчетная явка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3381A08-D1FF-4957-87F7-6800518D56CC}"/>
              </a:ext>
            </a:extLst>
          </p:cNvPr>
          <p:cNvGrpSpPr/>
          <p:nvPr/>
        </p:nvGrpSpPr>
        <p:grpSpPr>
          <a:xfrm>
            <a:off x="5118109" y="1217703"/>
            <a:ext cx="4358676" cy="2999429"/>
            <a:chOff x="5528770" y="1571234"/>
            <a:chExt cx="4358676" cy="299942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E1C4948-DB7D-430D-887A-2F0161479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3" t="10412" r="5148" b="16826"/>
            <a:stretch/>
          </p:blipFill>
          <p:spPr>
            <a:xfrm>
              <a:off x="5528770" y="1679761"/>
              <a:ext cx="4358676" cy="2890902"/>
            </a:xfrm>
            <a:prstGeom prst="rect">
              <a:avLst/>
            </a:prstGeom>
          </p:spPr>
        </p:pic>
        <p:pic>
          <p:nvPicPr>
            <p:cNvPr id="3074" name="Picture 2" descr="Picture background">
              <a:extLst>
                <a:ext uri="{FF2B5EF4-FFF2-40B4-BE49-F238E27FC236}">
                  <a16:creationId xmlns:a16="http://schemas.microsoft.com/office/drawing/2014/main" id="{1FCB81DC-E8DC-4667-ABBB-18ACBE56C9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6" t="11432" r="29045" b="11908"/>
            <a:stretch/>
          </p:blipFill>
          <p:spPr bwMode="auto">
            <a:xfrm>
              <a:off x="7545547" y="1571234"/>
              <a:ext cx="916243" cy="1036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6" descr="Picture background">
            <a:extLst>
              <a:ext uri="{FF2B5EF4-FFF2-40B4-BE49-F238E27FC236}">
                <a16:creationId xmlns:a16="http://schemas.microsoft.com/office/drawing/2014/main" id="{35419968-9CBF-4E92-92A5-31A10C84F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80" y="1375218"/>
            <a:ext cx="529590" cy="5295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8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DD8217-71E3-ABED-AFDF-C8599EF7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288" y="363925"/>
            <a:ext cx="637712" cy="365125"/>
          </a:xfrm>
        </p:spPr>
        <p:txBody>
          <a:bodyPr/>
          <a:lstStyle/>
          <a:p>
            <a:fld id="{7DC40DB1-8545-4DA7-B196-4013CE01665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36C19E1-7EB7-4778-9E37-6590DB81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6884988" cy="540000"/>
          </a:xfrm>
          <a:noFill/>
        </p:spPr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Камчатский край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446812E-D00F-4EC1-92F1-0F3FCE348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50815"/>
              </p:ext>
            </p:extLst>
          </p:nvPr>
        </p:nvGraphicFramePr>
        <p:xfrm>
          <a:off x="840740" y="1432935"/>
          <a:ext cx="3980180" cy="3602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350">
                  <a:extLst>
                    <a:ext uri="{9D8B030D-6E8A-4147-A177-3AD203B41FA5}">
                      <a16:colId xmlns:a16="http://schemas.microsoft.com/office/drawing/2014/main" val="2390551980"/>
                    </a:ext>
                  </a:extLst>
                </a:gridCol>
                <a:gridCol w="1419830">
                  <a:extLst>
                    <a:ext uri="{9D8B030D-6E8A-4147-A177-3AD203B41FA5}">
                      <a16:colId xmlns:a16="http://schemas.microsoft.com/office/drawing/2014/main" val="1178255085"/>
                    </a:ext>
                  </a:extLst>
                </a:gridCol>
              </a:tblGrid>
              <a:tr h="7228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Электоральный расчет,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617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Кулиева Василина, ЛДПР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687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Литвинов Роман, КПРФ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7629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Солодов Владимир, "Единая Россия"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2E8957"/>
                          </a:solidFill>
                          <a:effectLst/>
                          <a:latin typeface="IBM Plex Sans" panose="020B050305020300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9126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Тюрин Дмитрий, "Коммунисты России"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680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Недействительные бюллетени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BM Plex Sans" panose="020B050305020300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61997"/>
                  </a:ext>
                </a:extLst>
              </a:tr>
            </a:tbl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9788DFB-51A7-4E47-9AD1-40416F66D4E1}"/>
              </a:ext>
            </a:extLst>
          </p:cNvPr>
          <p:cNvGrpSpPr/>
          <p:nvPr/>
        </p:nvGrpSpPr>
        <p:grpSpPr>
          <a:xfrm>
            <a:off x="2995245" y="5349926"/>
            <a:ext cx="3915510" cy="769441"/>
            <a:chOff x="4311079" y="1136890"/>
            <a:chExt cx="4704536" cy="7694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048C62-684D-4C2F-BA05-BAA89C0A370F}"/>
                </a:ext>
              </a:extLst>
            </p:cNvPr>
            <p:cNvSpPr txBox="1"/>
            <p:nvPr/>
          </p:nvSpPr>
          <p:spPr>
            <a:xfrm>
              <a:off x="4311079" y="1136890"/>
              <a:ext cx="2781571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4400" dirty="0">
                  <a:solidFill>
                    <a:srgbClr val="2E8957"/>
                  </a:solidFill>
                  <a:latin typeface="IBM Plex Sans Bold" panose="020B0803050203000203" pitchFamily="34" charset="0"/>
                  <a:cs typeface="Rubik Medium" pitchFamily="2" charset="-79"/>
                </a:rPr>
                <a:t>38-40%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80D83C-A2C1-4F1A-A60D-D61FCF31F6B7}"/>
                </a:ext>
              </a:extLst>
            </p:cNvPr>
            <p:cNvSpPr txBox="1"/>
            <p:nvPr/>
          </p:nvSpPr>
          <p:spPr>
            <a:xfrm>
              <a:off x="7095969" y="1367722"/>
              <a:ext cx="19196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buClr>
                  <a:srgbClr val="DC2337"/>
                </a:buClr>
                <a:buSzPct val="100000"/>
              </a:pPr>
              <a:r>
                <a:rPr lang="ru-RU" sz="1400" dirty="0">
                  <a:latin typeface="Rubik" panose="020B0604020202020204" charset="0"/>
                  <a:cs typeface="Rubik" panose="020B0604020202020204" charset="0"/>
                </a:rPr>
                <a:t>Расчетная явка</a:t>
              </a:r>
            </a:p>
          </p:txBody>
        </p:sp>
      </p:grp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F2AC413A-1AFF-4A0A-B37F-2EC200829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10" y="972000"/>
            <a:ext cx="2959710" cy="53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icture background">
            <a:extLst>
              <a:ext uri="{FF2B5EF4-FFF2-40B4-BE49-F238E27FC236}">
                <a16:creationId xmlns:a16="http://schemas.microsoft.com/office/drawing/2014/main" id="{8C734CBA-4701-4E75-8B8F-643836AA8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80" y="1476818"/>
            <a:ext cx="529590" cy="5295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19E2B-9123-A62A-B81A-D7E1FA6BC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615BE4-3558-B891-39BC-0C9C6E29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0DB1-8545-4DA7-B196-4013CE01665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12C2271-BCA1-446C-B076-CBBCF837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5296702" cy="540000"/>
          </a:xfrm>
        </p:spPr>
        <p:txBody>
          <a:bodyPr anchor="ctr">
            <a:noAutofit/>
          </a:bodyPr>
          <a:lstStyle/>
          <a:p>
            <a:r>
              <a:rPr lang="ru-RU" sz="2000" dirty="0"/>
              <a:t>ПРИГЛАШАЕМ В НАШ ТГ-КАНАЛ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6AD8F8-87E9-4D8E-BF5F-6A837C99B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8"/>
          <a:stretch/>
        </p:blipFill>
        <p:spPr>
          <a:xfrm>
            <a:off x="1493538" y="1266487"/>
            <a:ext cx="1677799" cy="17021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CDBD87-EECD-4484-8115-C03BB1D326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1660" y="4280210"/>
            <a:ext cx="1576628" cy="2019923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202FB85-B28C-4D99-8CD6-CEAFAE25561C}"/>
              </a:ext>
            </a:extLst>
          </p:cNvPr>
          <p:cNvGrpSpPr/>
          <p:nvPr/>
        </p:nvGrpSpPr>
        <p:grpSpPr>
          <a:xfrm>
            <a:off x="2765784" y="4280210"/>
            <a:ext cx="4218554" cy="1824391"/>
            <a:chOff x="6451840" y="3443597"/>
            <a:chExt cx="4372883" cy="189113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52DCF4-8FB9-4518-BAE6-1A2BF399D8F9}"/>
                </a:ext>
              </a:extLst>
            </p:cNvPr>
            <p:cNvSpPr txBox="1"/>
            <p:nvPr/>
          </p:nvSpPr>
          <p:spPr>
            <a:xfrm>
              <a:off x="6451840" y="3443597"/>
              <a:ext cx="640066" cy="1499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rgbClr val="E51F33"/>
                  </a:solidFill>
                  <a:latin typeface="Oswald Regular" panose="02000503000000000000" pitchFamily="2" charset="-52"/>
                </a:rPr>
                <a:t>“</a:t>
              </a:r>
              <a:endParaRPr lang="ru-RU" sz="8800" dirty="0">
                <a:solidFill>
                  <a:srgbClr val="E51F33"/>
                </a:solidFill>
                <a:latin typeface="Oswald Regular" panose="02000503000000000000" pitchFamily="2" charset="-52"/>
              </a:endParaRPr>
            </a:p>
          </p:txBody>
        </p:sp>
        <p:sp>
          <p:nvSpPr>
            <p:cNvPr id="13" name="Подзаголовок 2">
              <a:extLst>
                <a:ext uri="{FF2B5EF4-FFF2-40B4-BE49-F238E27FC236}">
                  <a16:creationId xmlns:a16="http://schemas.microsoft.com/office/drawing/2014/main" id="{E864D934-BAAD-40A3-80BF-7E8E2483C4A2}"/>
                </a:ext>
              </a:extLst>
            </p:cNvPr>
            <p:cNvSpPr txBox="1">
              <a:spLocks/>
            </p:cNvSpPr>
            <p:nvPr/>
          </p:nvSpPr>
          <p:spPr>
            <a:xfrm>
              <a:off x="6872227" y="3701153"/>
              <a:ext cx="3362670" cy="12003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ru-RU" sz="1600" dirty="0">
                  <a:solidFill>
                    <a:srgbClr val="E51F33"/>
                  </a:solidFill>
                  <a:latin typeface="Rubik" pitchFamily="2" charset="-79"/>
                  <a:cs typeface="Rubik" pitchFamily="2" charset="-79"/>
                </a:rPr>
                <a:t>Знать — чтобы предвидеть, предвидеть — чтобы действовать</a:t>
              </a:r>
            </a:p>
            <a:p>
              <a:pPr marL="0" indent="0" algn="just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endParaRPr lang="ru-RU" sz="100" dirty="0">
                <a:solidFill>
                  <a:srgbClr val="E51F33"/>
                </a:solidFill>
                <a:latin typeface="Rubik" pitchFamily="2" charset="-79"/>
                <a:cs typeface="Rubik" pitchFamily="2" charset="-79"/>
              </a:endParaRPr>
            </a:p>
            <a:p>
              <a:pPr marL="0" indent="0" algn="r">
                <a:lnSpc>
                  <a:spcPts val="12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ru-RU" sz="1600" dirty="0">
                  <a:solidFill>
                    <a:srgbClr val="E51F33"/>
                  </a:solidFill>
                  <a:latin typeface="Rubik" pitchFamily="2" charset="-79"/>
                  <a:cs typeface="Rubik" pitchFamily="2" charset="-79"/>
                </a:rPr>
                <a:t>О. Конт</a:t>
              </a:r>
            </a:p>
            <a:p>
              <a:pPr marL="0" indent="0" algn="just">
                <a:lnSpc>
                  <a:spcPts val="2500"/>
                </a:lnSpc>
                <a:buFont typeface="Arial" panose="020B0604020202020204" pitchFamily="34" charset="0"/>
                <a:buNone/>
              </a:pPr>
              <a:endParaRPr lang="ru-RU" sz="3200" dirty="0">
                <a:solidFill>
                  <a:srgbClr val="DC2337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5918A2-1FF7-4A3C-B109-ADE06444443D}"/>
                </a:ext>
              </a:extLst>
            </p:cNvPr>
            <p:cNvSpPr txBox="1"/>
            <p:nvPr/>
          </p:nvSpPr>
          <p:spPr>
            <a:xfrm>
              <a:off x="10184657" y="3835261"/>
              <a:ext cx="640066" cy="1499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rgbClr val="E51F33"/>
                  </a:solidFill>
                  <a:latin typeface="Oswald Regular" panose="02000503000000000000" pitchFamily="2" charset="-52"/>
                </a:rPr>
                <a:t>”</a:t>
              </a:r>
              <a:endParaRPr lang="ru-RU" sz="8800" dirty="0">
                <a:solidFill>
                  <a:srgbClr val="E51F33"/>
                </a:solidFill>
                <a:latin typeface="Oswald Regular" panose="02000503000000000000" pitchFamily="2" charset="-5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B9EECFA-D26A-4A65-BCD6-170DE6D498B0}"/>
              </a:ext>
            </a:extLst>
          </p:cNvPr>
          <p:cNvSpPr txBox="1"/>
          <p:nvPr/>
        </p:nvSpPr>
        <p:spPr>
          <a:xfrm>
            <a:off x="905775" y="5686642"/>
            <a:ext cx="5891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00" dirty="0">
                <a:latin typeface="Rubik" panose="020B0604020202020204" charset="-79"/>
                <a:cs typeface="Rubik" panose="020B0604020202020204" charset="-79"/>
              </a:rPr>
              <a:t>Электоральный расчет производился с использованием математического моделирования на основании результатов 3-6 волн исследования в марте – августе 2025 г.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latin typeface="Rubik" panose="020B0604020202020204" charset="-79"/>
                <a:cs typeface="Rubik" panose="020B0604020202020204" charset="-79"/>
              </a:rPr>
              <a:t>Телефонный опрос, выборка 1200 респондентов на регион в каждой волне. Максимально допустимая </a:t>
            </a:r>
            <a:r>
              <a:rPr lang="ru-RU" sz="1000" dirty="0" err="1">
                <a:latin typeface="Rubik" panose="020B0604020202020204" charset="-79"/>
                <a:cs typeface="Rubik" panose="020B0604020202020204" charset="-79"/>
              </a:rPr>
              <a:t>стат.погрешность</a:t>
            </a:r>
            <a:r>
              <a:rPr lang="ru-RU" sz="1000" dirty="0">
                <a:latin typeface="Rubik" panose="020B0604020202020204" charset="-79"/>
                <a:cs typeface="Rubik" panose="020B0604020202020204" charset="-79"/>
              </a:rPr>
              <a:t> 2,9%.</a:t>
            </a:r>
          </a:p>
        </p:txBody>
      </p:sp>
    </p:spTree>
    <p:extLst>
      <p:ext uri="{BB962C8B-B14F-4D97-AF65-F5344CB8AC3E}">
        <p14:creationId xmlns:p14="http://schemas.microsoft.com/office/powerpoint/2010/main" val="1200866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24237</TotalTime>
  <Words>241</Words>
  <Application>Microsoft Office PowerPoint</Application>
  <PresentationFormat>Лист A4 (210x297 мм)</PresentationFormat>
  <Paragraphs>88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Calibri</vt:lpstr>
      <vt:lpstr>IBM Plex Sans</vt:lpstr>
      <vt:lpstr>Oswald Regular</vt:lpstr>
      <vt:lpstr>IBM Plex Sans Bold</vt:lpstr>
      <vt:lpstr>Arial</vt:lpstr>
      <vt:lpstr>Oswald Medium</vt:lpstr>
      <vt:lpstr>Rubik</vt:lpstr>
      <vt:lpstr>Тема Office</vt:lpstr>
      <vt:lpstr>1_Тема Office</vt:lpstr>
      <vt:lpstr>Электоральный расчет ЕДГ-2025 </vt:lpstr>
      <vt:lpstr>Калужская область</vt:lpstr>
      <vt:lpstr>Курская область</vt:lpstr>
      <vt:lpstr>Еврейская автономная область</vt:lpstr>
      <vt:lpstr>Камчатский край</vt:lpstr>
      <vt:lpstr>ПРИГЛАШАЕМ В НАШ ТГ-КАНАЛ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Булаева</dc:creator>
  <cp:lastModifiedBy>Наталья</cp:lastModifiedBy>
  <cp:revision>1708</cp:revision>
  <cp:lastPrinted>2024-05-03T05:17:03Z</cp:lastPrinted>
  <dcterms:created xsi:type="dcterms:W3CDTF">2023-05-06T16:41:31Z</dcterms:created>
  <dcterms:modified xsi:type="dcterms:W3CDTF">2025-09-03T11:29:14Z</dcterms:modified>
</cp:coreProperties>
</file>